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Roboto"/>
      <p:regular r:id="rId29"/>
      <p:bold r:id="rId30"/>
      <p:italic r:id="rId31"/>
      <p:boldItalic r:id="rId32"/>
    </p:embeddedFont>
    <p:embeddedFont>
      <p:font typeface="Roboto Serif ExtraBold"/>
      <p:bold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6.xml"/><Relationship Id="rId33" Type="http://schemas.openxmlformats.org/officeDocument/2006/relationships/font" Target="fonts/RobotoSerifExtraBold-bold.fntdata"/><Relationship Id="rId10" Type="http://schemas.openxmlformats.org/officeDocument/2006/relationships/slide" Target="slides/slide5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RobotoSerifExtraBold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headphones and turn off fan or go someware quiet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8f3de1fc3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8f3de1fc3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cf17df5c0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cf17df5c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cf17df5c0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cf17df5c0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</a:t>
            </a:r>
            <a:r>
              <a:rPr lang="en"/>
              <a:t>photos</a:t>
            </a:r>
            <a:r>
              <a:rPr lang="en"/>
              <a:t> twll us?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da360a32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da360a32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cf17df5c0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cf17df5c0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6f1f7573d4_0_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6f1f7573d4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6f1f7573d4_0_6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6f1f7573d4_0_6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6f1f7573d4_0_6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6f1f7573d4_0_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6f1f7573d4_0_6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6f1f7573d4_0_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6f1f7573d4_0_6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6f1f7573d4_0_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6f1f7573d4_0_6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6f1f7573d4_0_6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d030d1106a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d030d1106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d030d1106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d030d1106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d030d1106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d030d1106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d030d1106a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d030d1106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d030d1106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d030d1106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d030d1106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d030d1106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d030d1106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d030d1106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d030d1106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d030d1106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d030d1106a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d030d1106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6f1f7573d4_0_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6f1f7573d4_0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702f57499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702f57499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6" name="Google Shape;66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B45F0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6.png"/><Relationship Id="rId13" Type="http://schemas.openxmlformats.org/officeDocument/2006/relationships/image" Target="../media/image6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0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15.png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41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4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8.png"/><Relationship Id="rId6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Relationship Id="rId5" Type="http://schemas.openxmlformats.org/officeDocument/2006/relationships/image" Target="../media/image23.png"/><Relationship Id="rId6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png"/><Relationship Id="rId4" Type="http://schemas.openxmlformats.org/officeDocument/2006/relationships/image" Target="../media/image37.png"/><Relationship Id="rId5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4.png"/><Relationship Id="rId4" Type="http://schemas.openxmlformats.org/officeDocument/2006/relationships/image" Target="../media/image39.png"/><Relationship Id="rId5" Type="http://schemas.openxmlformats.org/officeDocument/2006/relationships/image" Target="../media/image38.png"/><Relationship Id="rId6" Type="http://schemas.openxmlformats.org/officeDocument/2006/relationships/image" Target="../media/image4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png"/><Relationship Id="rId4" Type="http://schemas.openxmlformats.org/officeDocument/2006/relationships/image" Target="../media/image4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7.png"/><Relationship Id="rId4" Type="http://schemas.openxmlformats.org/officeDocument/2006/relationships/image" Target="../media/image36.png"/><Relationship Id="rId5" Type="http://schemas.openxmlformats.org/officeDocument/2006/relationships/image" Target="../media/image43.png"/><Relationship Id="rId6" Type="http://schemas.openxmlformats.org/officeDocument/2006/relationships/image" Target="../media/image40.png"/></Relationships>
</file>

<file path=ppt/slides/_rels/slide21.xml.rels><?xml version="1.0" encoding="UTF-8" standalone="yes"?><Relationships xmlns="http://schemas.openxmlformats.org/package/2006/relationships"><Relationship Id="rId10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Relationship Id="rId4" Type="http://schemas.openxmlformats.org/officeDocument/2006/relationships/image" Target="../media/image33.png"/><Relationship Id="rId9" Type="http://schemas.openxmlformats.org/officeDocument/2006/relationships/image" Target="../media/image27.png"/><Relationship Id="rId5" Type="http://schemas.openxmlformats.org/officeDocument/2006/relationships/image" Target="../media/image35.png"/><Relationship Id="rId6" Type="http://schemas.openxmlformats.org/officeDocument/2006/relationships/image" Target="../media/image22.png"/><Relationship Id="rId7" Type="http://schemas.openxmlformats.org/officeDocument/2006/relationships/image" Target="../media/image31.png"/><Relationship Id="rId8" Type="http://schemas.openxmlformats.org/officeDocument/2006/relationships/image" Target="../media/image4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archives.gov/research/vietnam-war" TargetMode="External"/><Relationship Id="rId4" Type="http://schemas.openxmlformats.org/officeDocument/2006/relationships/hyperlink" Target="https://search.library.wisc.edu/search/digital?q=protest&amp;filter%5Bfacets%5D%5Bcollections_facet%7EHistory+of+UW-Stevens+Point+Collection%5D=yes" TargetMode="External"/><Relationship Id="rId5" Type="http://schemas.openxmlformats.org/officeDocument/2006/relationships/hyperlink" Target="https://uwsp.access.preservica.com/?s=vietnam&amp;parenthierarchy=SO_53f43029-1f50-4296-b1e6-8f0799d53ff7" TargetMode="External"/><Relationship Id="rId6" Type="http://schemas.openxmlformats.org/officeDocument/2006/relationships/hyperlink" Target="https://epapers.uwsp.edu/pointers/1970/1970Oct29.pdf" TargetMode="External"/><Relationship Id="rId7" Type="http://schemas.openxmlformats.org/officeDocument/2006/relationships/hyperlink" Target="https://uwsp.access.preservica.com/uncategorized/SO_aad34019-4e31-4ed0-b355-08a36ca6040a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Relationship Id="rId4" Type="http://schemas.openxmlformats.org/officeDocument/2006/relationships/image" Target="../media/image48.png"/><Relationship Id="rId5" Type="http://schemas.openxmlformats.org/officeDocument/2006/relationships/image" Target="../media/image21.png"/><Relationship Id="rId6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4"/>
          <p:cNvPicPr preferRelativeResize="0"/>
          <p:nvPr/>
        </p:nvPicPr>
        <p:blipFill rotWithShape="1">
          <a:blip r:embed="rId3">
            <a:alphaModFix/>
          </a:blip>
          <a:srcRect b="19987" l="0" r="0" t="0"/>
          <a:stretch/>
        </p:blipFill>
        <p:spPr>
          <a:xfrm>
            <a:off x="0" y="0"/>
            <a:ext cx="9144002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>
            <p:ph type="ctrTitle"/>
          </p:nvPr>
        </p:nvSpPr>
        <p:spPr>
          <a:xfrm>
            <a:off x="143850" y="481450"/>
            <a:ext cx="88563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20">
                <a:highlight>
                  <a:srgbClr val="B45F06"/>
                </a:highlight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-Vietnam</a:t>
            </a:r>
            <a:r>
              <a:rPr lang="en" sz="3820">
                <a:highlight>
                  <a:srgbClr val="B45F06"/>
                </a:highlight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 War </a:t>
            </a:r>
            <a:r>
              <a:rPr lang="en" sz="3820">
                <a:highlight>
                  <a:srgbClr val="B45F06"/>
                </a:highlight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protests</a:t>
            </a:r>
            <a:r>
              <a:rPr lang="en" sz="3820">
                <a:highlight>
                  <a:srgbClr val="B45F06"/>
                </a:highlight>
                <a:latin typeface="Roboto Serif ExtraBold"/>
                <a:ea typeface="Roboto Serif ExtraBold"/>
                <a:cs typeface="Roboto Serif ExtraBold"/>
                <a:sym typeface="Roboto Serif ExtraBold"/>
              </a:rPr>
              <a:t> at UWSP-</a:t>
            </a:r>
            <a:endParaRPr sz="3820">
              <a:highlight>
                <a:srgbClr val="B45F06"/>
              </a:highlight>
              <a:latin typeface="Roboto Serif ExtraBold"/>
              <a:ea typeface="Roboto Serif ExtraBold"/>
              <a:cs typeface="Roboto Serif ExtraBold"/>
              <a:sym typeface="Roboto Serif ExtraBold"/>
            </a:endParaRPr>
          </a:p>
        </p:txBody>
      </p:sp>
      <p:sp>
        <p:nvSpPr>
          <p:cNvPr id="74" name="Google Shape;74;p14"/>
          <p:cNvSpPr txBox="1"/>
          <p:nvPr>
            <p:ph idx="1" type="subTitle"/>
          </p:nvPr>
        </p:nvSpPr>
        <p:spPr>
          <a:xfrm>
            <a:off x="643625" y="1496455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B45F06"/>
                </a:highlight>
              </a:rPr>
              <a:t>Why were people protesting the </a:t>
            </a:r>
            <a:r>
              <a:rPr lang="en">
                <a:highlight>
                  <a:srgbClr val="B45F06"/>
                </a:highlight>
              </a:rPr>
              <a:t>Vietnam war at UWSP?</a:t>
            </a:r>
            <a:endParaRPr>
              <a:highlight>
                <a:srgbClr val="B45F06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-5989" l="0" r="0" t="5990"/>
          <a:stretch/>
        </p:blipFill>
        <p:spPr>
          <a:xfrm>
            <a:off x="1" y="0"/>
            <a:ext cx="9144002" cy="633465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>
            <p:ph type="title"/>
          </p:nvPr>
        </p:nvSpPr>
        <p:spPr>
          <a:xfrm>
            <a:off x="460950" y="47657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highlight>
                  <a:srgbClr val="B45F06"/>
                </a:highlight>
              </a:rPr>
              <a:t>Lecture outline:</a:t>
            </a:r>
            <a:endParaRPr sz="4000">
              <a:highlight>
                <a:srgbClr val="B45F06"/>
              </a:highlight>
            </a:endParaRPr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688850" y="1371000"/>
            <a:ext cx="5759400" cy="30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Who am I? Why this topic?</a:t>
            </a:r>
            <a:endParaRPr sz="2200">
              <a:solidFill>
                <a:schemeClr val="lt1"/>
              </a:solidFill>
              <a:highlight>
                <a:srgbClr val="B45F06"/>
              </a:highlight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What can 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images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 tell us?</a:t>
            </a:r>
            <a:endParaRPr sz="2200">
              <a:solidFill>
                <a:schemeClr val="lt1"/>
              </a:solidFill>
              <a:highlight>
                <a:srgbClr val="B45F06"/>
              </a:highlight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What is The 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Vietnam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 War?</a:t>
            </a:r>
            <a:endParaRPr sz="2200">
              <a:solidFill>
                <a:schemeClr val="lt1"/>
              </a:solidFill>
              <a:highlight>
                <a:srgbClr val="B45F06"/>
              </a:highlight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Why were people 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protesting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 it?</a:t>
            </a:r>
            <a:endParaRPr sz="2200">
              <a:solidFill>
                <a:schemeClr val="lt1"/>
              </a:solidFill>
              <a:highlight>
                <a:srgbClr val="B45F06"/>
              </a:highlight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Why were 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college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 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students protesting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 it?</a:t>
            </a:r>
            <a:endParaRPr sz="2200">
              <a:solidFill>
                <a:schemeClr val="lt1"/>
              </a:solidFill>
              <a:highlight>
                <a:srgbClr val="B45F06"/>
              </a:highlight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W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hat's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 was going on at UWSP?</a:t>
            </a:r>
            <a:endParaRPr sz="2200">
              <a:solidFill>
                <a:schemeClr val="lt1"/>
              </a:solidFill>
              <a:highlight>
                <a:srgbClr val="B45F06"/>
              </a:highlight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The Counterpoint newspaper**</a:t>
            </a:r>
            <a:endParaRPr sz="2200">
              <a:solidFill>
                <a:schemeClr val="lt1"/>
              </a:solidFill>
              <a:highlight>
                <a:srgbClr val="B45F06"/>
              </a:highlight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My sources and </a:t>
            </a:r>
            <a:r>
              <a:rPr lang="en" sz="2200">
                <a:solidFill>
                  <a:schemeClr val="lt1"/>
                </a:solidFill>
                <a:highlight>
                  <a:srgbClr val="B45F06"/>
                </a:highlight>
              </a:rPr>
              <a:t>research.</a:t>
            </a:r>
            <a:endParaRPr sz="2200">
              <a:solidFill>
                <a:schemeClr val="lt1"/>
              </a:solidFill>
              <a:highlight>
                <a:srgbClr val="B45F06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238050" y="738725"/>
            <a:ext cx="8456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this topic and who am I?</a:t>
            </a:r>
            <a:endParaRPr/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238050" y="1750650"/>
            <a:ext cx="4384200" cy="33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Who am I: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Collage </a:t>
            </a:r>
            <a:r>
              <a:rPr lang="en" sz="1700"/>
              <a:t>student in a history of the public class at UWSP(University of Wisconsin Stevens Point).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For our final in the class we needed to create a public history research project of a topic related to our own local history or UWSP history.</a:t>
            </a:r>
            <a:endParaRPr sz="1700"/>
          </a:p>
        </p:txBody>
      </p:sp>
      <p:sp>
        <p:nvSpPr>
          <p:cNvPr id="88" name="Google Shape;88;p16"/>
          <p:cNvSpPr txBox="1"/>
          <p:nvPr>
            <p:ph idx="2" type="body"/>
          </p:nvPr>
        </p:nvSpPr>
        <p:spPr>
          <a:xfrm>
            <a:off x="4694100" y="1750650"/>
            <a:ext cx="4449900" cy="33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Why this topic: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This all started with </a:t>
            </a:r>
            <a:r>
              <a:rPr lang="en" sz="1700"/>
              <a:t>pictures</a:t>
            </a:r>
            <a:r>
              <a:rPr lang="en" sz="1700"/>
              <a:t> I found of </a:t>
            </a:r>
            <a:r>
              <a:rPr lang="en" sz="1700"/>
              <a:t>Vietnam</a:t>
            </a:r>
            <a:r>
              <a:rPr lang="en" sz="1700"/>
              <a:t> War </a:t>
            </a:r>
            <a:r>
              <a:rPr lang="en" sz="1700"/>
              <a:t>protests</a:t>
            </a:r>
            <a:r>
              <a:rPr lang="en" sz="1700"/>
              <a:t> in a digital photo archive.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They made me think of lots of questions</a:t>
            </a:r>
            <a:r>
              <a:rPr lang="en" sz="1700"/>
              <a:t>. </a:t>
            </a:r>
            <a:r>
              <a:rPr lang="en" sz="1700"/>
              <a:t>The main one being, </a:t>
            </a:r>
            <a:r>
              <a:rPr lang="en" sz="1700"/>
              <a:t>why were people protesting The Vietnam War at UWSP?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Some of the images that started this project…</a:t>
            </a:r>
            <a:endParaRPr sz="1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6250" y="1749945"/>
            <a:ext cx="2186201" cy="1742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75" y="66249"/>
            <a:ext cx="2093667" cy="145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9150" y="73275"/>
            <a:ext cx="2067377" cy="16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6037" y="1773338"/>
            <a:ext cx="2394125" cy="16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85222" y="1758725"/>
            <a:ext cx="2394127" cy="16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975" y="1548200"/>
            <a:ext cx="1766975" cy="1921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89100" y="3454792"/>
            <a:ext cx="2093674" cy="1635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000" y="3525634"/>
            <a:ext cx="2237325" cy="1542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210100" y="92312"/>
            <a:ext cx="2346602" cy="1601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362712" y="3548875"/>
            <a:ext cx="2257446" cy="154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69000" y="94711"/>
            <a:ext cx="2346599" cy="1596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11537" y="3529860"/>
            <a:ext cx="2186198" cy="1533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244153" y="-63275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photos tell us about the past?</a:t>
            </a:r>
            <a:endParaRPr/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-78350" y="774375"/>
            <a:ext cx="3453000" cy="43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The people i</a:t>
            </a:r>
            <a:r>
              <a:rPr lang="en" sz="1500"/>
              <a:t>nvolved</a:t>
            </a:r>
            <a:r>
              <a:rPr lang="en" sz="1500"/>
              <a:t> in events and protests: what types of people, ages, races, walks of life, etc.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What is happening in the past, gives us a </a:t>
            </a:r>
            <a:r>
              <a:rPr lang="en" sz="1500"/>
              <a:t>glimpse</a:t>
            </a:r>
            <a:r>
              <a:rPr lang="en" sz="1500"/>
              <a:t> into past events.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Shows</a:t>
            </a:r>
            <a:r>
              <a:rPr lang="en" sz="1500"/>
              <a:t> us </a:t>
            </a:r>
            <a:r>
              <a:rPr lang="en" sz="1500"/>
              <a:t>the</a:t>
            </a:r>
            <a:r>
              <a:rPr lang="en" sz="1500"/>
              <a:t> where and whats of the events in the past.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Shows us </a:t>
            </a:r>
            <a:r>
              <a:rPr lang="en" sz="1500"/>
              <a:t>visual</a:t>
            </a:r>
            <a:r>
              <a:rPr lang="en" sz="1500"/>
              <a:t> </a:t>
            </a:r>
            <a:r>
              <a:rPr lang="en" sz="1500"/>
              <a:t>trends</a:t>
            </a:r>
            <a:r>
              <a:rPr lang="en" sz="1500"/>
              <a:t> over time.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Pictures</a:t>
            </a:r>
            <a:r>
              <a:rPr lang="en" sz="1500"/>
              <a:t> can make past events feel more real and </a:t>
            </a:r>
            <a:r>
              <a:rPr lang="en" sz="1500"/>
              <a:t>easier</a:t>
            </a:r>
            <a:r>
              <a:rPr lang="en" sz="1500"/>
              <a:t> to </a:t>
            </a:r>
            <a:r>
              <a:rPr lang="en" sz="1500"/>
              <a:t>conceptualize</a:t>
            </a:r>
            <a:r>
              <a:rPr lang="en" sz="1500"/>
              <a:t>. They help us empathize and </a:t>
            </a:r>
            <a:r>
              <a:rPr lang="en" sz="1500"/>
              <a:t>learn</a:t>
            </a:r>
            <a:r>
              <a:rPr lang="en" sz="1500"/>
              <a:t> about the past in a </a:t>
            </a:r>
            <a:r>
              <a:rPr lang="en" sz="1500"/>
              <a:t>unique</a:t>
            </a:r>
            <a:r>
              <a:rPr lang="en" sz="1500"/>
              <a:t> ways.</a:t>
            </a:r>
            <a:endParaRPr sz="1500"/>
          </a:p>
        </p:txBody>
      </p:sp>
      <p:pic>
        <p:nvPicPr>
          <p:cNvPr id="111" name="Google Shape;11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4375" y="514175"/>
            <a:ext cx="5859624" cy="41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8"/>
          <p:cNvSpPr txBox="1"/>
          <p:nvPr/>
        </p:nvSpPr>
        <p:spPr>
          <a:xfrm>
            <a:off x="4812050" y="4629325"/>
            <a:ext cx="27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(Image from cover slide)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title"/>
          </p:nvPr>
        </p:nvSpPr>
        <p:spPr>
          <a:xfrm>
            <a:off x="490250" y="488250"/>
            <a:ext cx="8371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were there </a:t>
            </a:r>
            <a:r>
              <a:rPr lang="en"/>
              <a:t>Vietnam</a:t>
            </a:r>
            <a:r>
              <a:rPr lang="en"/>
              <a:t> war </a:t>
            </a:r>
            <a:r>
              <a:rPr lang="en"/>
              <a:t>protests</a:t>
            </a:r>
            <a:r>
              <a:rPr lang="en"/>
              <a:t> at UWSP?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type="title"/>
          </p:nvPr>
        </p:nvSpPr>
        <p:spPr>
          <a:xfrm>
            <a:off x="56500" y="289750"/>
            <a:ext cx="2472600" cy="111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</a:t>
            </a:r>
            <a:r>
              <a:rPr lang="en"/>
              <a:t>Vietnam</a:t>
            </a:r>
            <a:r>
              <a:rPr lang="en"/>
              <a:t> war?</a:t>
            </a:r>
            <a:endParaRPr/>
          </a:p>
        </p:txBody>
      </p:sp>
      <p:sp>
        <p:nvSpPr>
          <p:cNvPr id="123" name="Google Shape;123;p20"/>
          <p:cNvSpPr txBox="1"/>
          <p:nvPr>
            <p:ph idx="1" type="body"/>
          </p:nvPr>
        </p:nvSpPr>
        <p:spPr>
          <a:xfrm>
            <a:off x="177725" y="1850075"/>
            <a:ext cx="4303200" cy="33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This was a war in </a:t>
            </a:r>
            <a:r>
              <a:rPr lang="en" sz="1600"/>
              <a:t>which</a:t>
            </a:r>
            <a:r>
              <a:rPr lang="en" sz="1600"/>
              <a:t> the us was trying to stop the spread of </a:t>
            </a:r>
            <a:r>
              <a:rPr lang="en" sz="1600"/>
              <a:t>communism</a:t>
            </a:r>
            <a:r>
              <a:rPr lang="en" sz="1600"/>
              <a:t> in V</a:t>
            </a:r>
            <a:r>
              <a:rPr lang="en" sz="1600"/>
              <a:t>ietnam.  (very simplified summary of this war and it goals)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It lasted from </a:t>
            </a:r>
            <a:r>
              <a:rPr lang="en" sz="1600"/>
              <a:t>1945-1975 (30 years)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/>
              <a:t>Also known as the war with no end for how long it </a:t>
            </a:r>
            <a:r>
              <a:rPr lang="en" sz="1600"/>
              <a:t>lasted</a:t>
            </a:r>
            <a:r>
              <a:rPr lang="en" sz="1600"/>
              <a:t>.</a:t>
            </a:r>
            <a:endParaRPr sz="1600"/>
          </a:p>
        </p:txBody>
      </p:sp>
      <p:sp>
        <p:nvSpPr>
          <p:cNvPr id="124" name="Google Shape;124;p20"/>
          <p:cNvSpPr txBox="1"/>
          <p:nvPr>
            <p:ph idx="2" type="body"/>
          </p:nvPr>
        </p:nvSpPr>
        <p:spPr>
          <a:xfrm>
            <a:off x="4694250" y="1850075"/>
            <a:ext cx="4303200" cy="33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It as seen as one the most controversial wars in US history for the treatment of US soldiers, brutality and lives lost, reasons for joining the war to begin with, etc.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/>
              <a:t>The </a:t>
            </a:r>
            <a:r>
              <a:rPr lang="en" sz="1600"/>
              <a:t>controversies</a:t>
            </a:r>
            <a:r>
              <a:rPr lang="en" sz="1600"/>
              <a:t> with this war </a:t>
            </a:r>
            <a:r>
              <a:rPr lang="en" sz="1600"/>
              <a:t>don't</a:t>
            </a:r>
            <a:r>
              <a:rPr lang="en" sz="1600"/>
              <a:t> end with war </a:t>
            </a:r>
            <a:r>
              <a:rPr lang="en" sz="1600"/>
              <a:t>itself</a:t>
            </a:r>
            <a:r>
              <a:rPr lang="en" sz="1600"/>
              <a:t> </a:t>
            </a:r>
            <a:r>
              <a:rPr lang="en" sz="1600"/>
              <a:t>however</a:t>
            </a:r>
            <a:r>
              <a:rPr lang="en" sz="1600"/>
              <a:t> but also with the </a:t>
            </a:r>
            <a:r>
              <a:rPr lang="en" sz="1600"/>
              <a:t>mistreatment</a:t>
            </a:r>
            <a:r>
              <a:rPr lang="en" sz="1600"/>
              <a:t> of </a:t>
            </a:r>
            <a:r>
              <a:rPr lang="en" sz="1600"/>
              <a:t>veterans</a:t>
            </a:r>
            <a:r>
              <a:rPr lang="en" sz="1600"/>
              <a:t> that were </a:t>
            </a:r>
            <a:r>
              <a:rPr lang="en" sz="1600"/>
              <a:t>injured physically and or mentally</a:t>
            </a:r>
            <a:r>
              <a:rPr lang="en" sz="1600"/>
              <a:t> by the war.</a:t>
            </a:r>
            <a:endParaRPr sz="1600"/>
          </a:p>
        </p:txBody>
      </p:sp>
      <p:pic>
        <p:nvPicPr>
          <p:cNvPr id="125" name="Google Shape;125;p20"/>
          <p:cNvPicPr preferRelativeResize="0"/>
          <p:nvPr/>
        </p:nvPicPr>
        <p:blipFill rotWithShape="1">
          <a:blip r:embed="rId3">
            <a:alphaModFix/>
          </a:blip>
          <a:srcRect b="0" l="0" r="0" t="803"/>
          <a:stretch/>
        </p:blipFill>
        <p:spPr>
          <a:xfrm>
            <a:off x="2529100" y="0"/>
            <a:ext cx="1221550" cy="169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50650" y="0"/>
            <a:ext cx="1593758" cy="169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4400" y="0"/>
            <a:ext cx="1411879" cy="169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 rotWithShape="1">
          <a:blip r:embed="rId6">
            <a:alphaModFix/>
          </a:blip>
          <a:srcRect b="0" l="4370" r="0" t="0"/>
          <a:stretch/>
        </p:blipFill>
        <p:spPr>
          <a:xfrm>
            <a:off x="6736199" y="0"/>
            <a:ext cx="2407799" cy="169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-34275" y="57825"/>
            <a:ext cx="3442500" cy="53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Why were </a:t>
            </a:r>
            <a:r>
              <a:rPr lang="en" sz="2000"/>
              <a:t>people</a:t>
            </a:r>
            <a:r>
              <a:rPr lang="en" sz="2000"/>
              <a:t> </a:t>
            </a:r>
            <a:r>
              <a:rPr lang="en" sz="2000"/>
              <a:t>against</a:t>
            </a:r>
            <a:r>
              <a:rPr lang="en" sz="2000"/>
              <a:t> it?</a:t>
            </a:r>
            <a:endParaRPr sz="2000"/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102450" y="592725"/>
            <a:ext cx="3176700" cy="45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Why: </a:t>
            </a:r>
            <a:r>
              <a:rPr lang="en" sz="1300" u="sng"/>
              <a:t>The draft,</a:t>
            </a:r>
            <a:r>
              <a:rPr lang="en" sz="1300"/>
              <a:t> Civil rights and peace movements, </a:t>
            </a:r>
            <a:r>
              <a:rPr lang="en" sz="1300"/>
              <a:t>treatment</a:t>
            </a:r>
            <a:r>
              <a:rPr lang="en" sz="1300"/>
              <a:t> of </a:t>
            </a:r>
            <a:r>
              <a:rPr lang="en" sz="1300"/>
              <a:t>soldiers</a:t>
            </a:r>
            <a:r>
              <a:rPr lang="en" sz="1300"/>
              <a:t> and </a:t>
            </a:r>
            <a:r>
              <a:rPr lang="en" sz="1300"/>
              <a:t>civilians</a:t>
            </a:r>
            <a:r>
              <a:rPr lang="en" sz="1300"/>
              <a:t> in </a:t>
            </a:r>
            <a:r>
              <a:rPr lang="en" sz="1300"/>
              <a:t>vietnam</a:t>
            </a:r>
            <a:r>
              <a:rPr lang="en" sz="1300"/>
              <a:t>(</a:t>
            </a:r>
            <a:r>
              <a:rPr lang="en" sz="1300"/>
              <a:t>brutality</a:t>
            </a:r>
            <a:r>
              <a:rPr lang="en" sz="1300"/>
              <a:t> of the war), </a:t>
            </a:r>
            <a:r>
              <a:rPr lang="en" sz="1300"/>
              <a:t>reasons</a:t>
            </a:r>
            <a:r>
              <a:rPr lang="en" sz="1300"/>
              <a:t> for fighting the war, treatment of veterans etc.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**The draft was one of the major </a:t>
            </a:r>
            <a:r>
              <a:rPr lang="en" sz="1300"/>
              <a:t>reasons</a:t>
            </a:r>
            <a:r>
              <a:rPr lang="en" sz="1300"/>
              <a:t> people protested this war. 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-T</a:t>
            </a:r>
            <a:r>
              <a:rPr lang="en" sz="1300"/>
              <a:t>hose who didn't have to worry as much about losing their job where at an advantage protesting this war.                                                                       </a:t>
            </a:r>
            <a:r>
              <a:rPr lang="en" sz="1300"/>
              <a:t>Ex: Clergy(church staff), </a:t>
            </a:r>
            <a:r>
              <a:rPr lang="en" sz="1300"/>
              <a:t>pacifists</a:t>
            </a:r>
            <a:r>
              <a:rPr lang="en" sz="1300"/>
              <a:t>, </a:t>
            </a:r>
            <a:r>
              <a:rPr lang="en" sz="1300"/>
              <a:t>activists</a:t>
            </a:r>
            <a:r>
              <a:rPr lang="en" sz="1300"/>
              <a:t>, writers, </a:t>
            </a:r>
            <a:r>
              <a:rPr lang="en" sz="1300"/>
              <a:t>college</a:t>
            </a:r>
            <a:r>
              <a:rPr lang="en" sz="1300"/>
              <a:t> students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/>
              <a:t>-Women were also except from the draft, so this offered them a unique opportunity but they could still be fired from their job for potesting.</a:t>
            </a:r>
            <a:endParaRPr sz="1300"/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2375" y="57825"/>
            <a:ext cx="2578699" cy="257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5450" y="2256875"/>
            <a:ext cx="2240950" cy="2815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2375" y="2672700"/>
            <a:ext cx="3419998" cy="2399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9350" y="57825"/>
            <a:ext cx="2995123" cy="20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 rotWithShape="1">
          <a:blip r:embed="rId7">
            <a:alphaModFix/>
          </a:blip>
          <a:srcRect b="17687" l="31325" r="36040" t="31442"/>
          <a:stretch/>
        </p:blipFill>
        <p:spPr>
          <a:xfrm>
            <a:off x="5843275" y="1581875"/>
            <a:ext cx="1691748" cy="1850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0" y="107700"/>
            <a:ext cx="3266100" cy="5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</a:t>
            </a:r>
            <a:r>
              <a:rPr lang="en"/>
              <a:t>college</a:t>
            </a:r>
            <a:r>
              <a:rPr lang="en"/>
              <a:t> students?</a:t>
            </a:r>
            <a:endParaRPr/>
          </a:p>
        </p:txBody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120525" y="629775"/>
            <a:ext cx="3102000" cy="29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/>
              <a:t>Exe</a:t>
            </a:r>
            <a:r>
              <a:rPr lang="en" sz="1400" u="sng"/>
              <a:t>mpt from the draft:</a:t>
            </a:r>
            <a:endParaRPr sz="1400"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- College students where exempt from the draft so this offered them with a unique opportunity, and safety. Also they did not have to worry as much about job termination as they were students.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-Additionally professors often played an important role as leaders of demonstrations and movements on campuses. But they were not protected from the draft or termination.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46" name="Google Shape;1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8850" y="2291100"/>
            <a:ext cx="1845351" cy="276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9075" y="71525"/>
            <a:ext cx="2817075" cy="2200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2700" y="71525"/>
            <a:ext cx="2476501" cy="269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3925" y="2804100"/>
            <a:ext cx="3225274" cy="225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2"/>
          <p:cNvSpPr txBox="1"/>
          <p:nvPr/>
        </p:nvSpPr>
        <p:spPr>
          <a:xfrm>
            <a:off x="82050" y="4263650"/>
            <a:ext cx="3102000" cy="79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The book Campus Wars details a lot of this protesting history during the vietnam war era on college campuses.</a:t>
            </a:r>
            <a:endParaRPr sz="12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22"/>
          <p:cNvSpPr/>
          <p:nvPr/>
        </p:nvSpPr>
        <p:spPr>
          <a:xfrm>
            <a:off x="3133025" y="4461800"/>
            <a:ext cx="555900" cy="397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>
            <p:ph type="title"/>
          </p:nvPr>
        </p:nvSpPr>
        <p:spPr>
          <a:xfrm>
            <a:off x="145400" y="738725"/>
            <a:ext cx="85485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goi</a:t>
            </a:r>
            <a:r>
              <a:rPr lang="en"/>
              <a:t>ng on at uwsp </a:t>
            </a:r>
            <a:r>
              <a:rPr lang="en"/>
              <a:t>during</a:t>
            </a:r>
            <a:r>
              <a:rPr lang="en"/>
              <a:t> the war.</a:t>
            </a:r>
            <a:endParaRPr/>
          </a:p>
        </p:txBody>
      </p:sp>
      <p:sp>
        <p:nvSpPr>
          <p:cNvPr id="157" name="Google Shape;157;p23"/>
          <p:cNvSpPr txBox="1"/>
          <p:nvPr>
            <p:ph idx="1" type="body"/>
          </p:nvPr>
        </p:nvSpPr>
        <p:spPr>
          <a:xfrm>
            <a:off x="0" y="1750650"/>
            <a:ext cx="4471800" cy="33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</a:t>
            </a:r>
            <a:r>
              <a:rPr lang="en"/>
              <a:t>presidents of the collage:</a:t>
            </a:r>
            <a:endParaRPr/>
          </a:p>
          <a:p>
            <a:pPr indent="-317500" lvl="0" marL="9144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William</a:t>
            </a:r>
            <a:r>
              <a:rPr lang="en"/>
              <a:t> C. </a:t>
            </a:r>
            <a:r>
              <a:rPr lang="en"/>
              <a:t>Hansen</a:t>
            </a:r>
            <a:r>
              <a:rPr lang="en"/>
              <a:t>, 1940-1962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/>
              <a:t>Presidency</a:t>
            </a:r>
            <a:r>
              <a:rPr lang="en"/>
              <a:t> </a:t>
            </a:r>
            <a:r>
              <a:rPr lang="en"/>
              <a:t>affected</a:t>
            </a:r>
            <a:r>
              <a:rPr lang="en"/>
              <a:t> by WWI mostly.</a:t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Collage had a </a:t>
            </a:r>
            <a:r>
              <a:rPr lang="en"/>
              <a:t>military</a:t>
            </a:r>
            <a:r>
              <a:rPr lang="en"/>
              <a:t> </a:t>
            </a:r>
            <a:r>
              <a:rPr lang="en"/>
              <a:t>training</a:t>
            </a:r>
            <a:r>
              <a:rPr lang="en"/>
              <a:t> department.</a:t>
            </a:r>
            <a:endParaRPr/>
          </a:p>
          <a:p>
            <a:pPr indent="-317500" lvl="0" marL="9144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James H. Alberson, 1962-1967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Young, </a:t>
            </a:r>
            <a:r>
              <a:rPr lang="en"/>
              <a:t>ambitious and policy active with vietnam politically, died in 1967.</a:t>
            </a:r>
            <a:endParaRPr/>
          </a:p>
          <a:p>
            <a:pPr indent="-317500" lvl="0" marL="9144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Lee Sherman Dreyfus, 1967-1977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Much of the protest and sit ins over the war in Vietnam occurred during this time.</a:t>
            </a:r>
            <a:endParaRPr/>
          </a:p>
        </p:txBody>
      </p:sp>
      <p:sp>
        <p:nvSpPr>
          <p:cNvPr id="158" name="Google Shape;158;p23"/>
          <p:cNvSpPr txBox="1"/>
          <p:nvPr>
            <p:ph idx="2" type="body"/>
          </p:nvPr>
        </p:nvSpPr>
        <p:spPr>
          <a:xfrm>
            <a:off x="4471800" y="2206000"/>
            <a:ext cx="4222200" cy="23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Many pictures of protests that have been documented but there could have been even more that were not photographed.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UWSP has a rich history of counter culture and protests that even in some ways still occurs today just not in the same ways as during this era.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“The World is Ours” goes through a very detailed history of uwsp from 1890s- 1990s.</a:t>
            </a:r>
            <a:endParaRPr/>
          </a:p>
        </p:txBody>
      </p:sp>
      <p:pic>
        <p:nvPicPr>
          <p:cNvPr id="159" name="Google Shape;159;p23"/>
          <p:cNvPicPr preferRelativeResize="0"/>
          <p:nvPr/>
        </p:nvPicPr>
        <p:blipFill rotWithShape="1">
          <a:blip r:embed="rId3">
            <a:alphaModFix/>
          </a:blip>
          <a:srcRect b="11526" l="19304" r="18859" t="11116"/>
          <a:stretch/>
        </p:blipFill>
        <p:spPr>
          <a:xfrm>
            <a:off x="7560050" y="0"/>
            <a:ext cx="1357950" cy="1698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>
            <p:ph type="title"/>
          </p:nvPr>
        </p:nvSpPr>
        <p:spPr>
          <a:xfrm>
            <a:off x="177750" y="241075"/>
            <a:ext cx="2808000" cy="6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pointer:</a:t>
            </a:r>
            <a:endParaRPr/>
          </a:p>
        </p:txBody>
      </p:sp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0" y="931400"/>
            <a:ext cx="3163500" cy="42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The pointer is a collage newspaper here at uwsp that still runs today.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It covers many topics but mostly ones of things going on on campus etc.</a:t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This is </a:t>
            </a:r>
            <a:r>
              <a:rPr lang="en" sz="1500"/>
              <a:t>notable</a:t>
            </a:r>
            <a:r>
              <a:rPr lang="en" sz="1500"/>
              <a:t> </a:t>
            </a:r>
            <a:r>
              <a:rPr lang="en" sz="1500"/>
              <a:t>because</a:t>
            </a:r>
            <a:r>
              <a:rPr lang="en" sz="1500"/>
              <a:t> this is not a </a:t>
            </a:r>
            <a:r>
              <a:rPr lang="en" sz="1500"/>
              <a:t>political</a:t>
            </a:r>
            <a:r>
              <a:rPr lang="en" sz="1500"/>
              <a:t> newspaper so it really shows that this was an </a:t>
            </a:r>
            <a:r>
              <a:rPr lang="en" sz="1500"/>
              <a:t>important</a:t>
            </a:r>
            <a:r>
              <a:rPr lang="en" sz="1500"/>
              <a:t> topic to either </a:t>
            </a:r>
            <a:r>
              <a:rPr lang="en" sz="1500"/>
              <a:t>the</a:t>
            </a:r>
            <a:r>
              <a:rPr lang="en" sz="1500"/>
              <a:t> creators of this </a:t>
            </a:r>
            <a:r>
              <a:rPr lang="en" sz="1500"/>
              <a:t>newspaper</a:t>
            </a:r>
            <a:r>
              <a:rPr lang="en" sz="1500"/>
              <a:t> or to </a:t>
            </a:r>
            <a:r>
              <a:rPr lang="en" sz="1500"/>
              <a:t>college</a:t>
            </a:r>
            <a:r>
              <a:rPr lang="en" sz="1500"/>
              <a:t> </a:t>
            </a:r>
            <a:r>
              <a:rPr lang="en" sz="1500"/>
              <a:t>students</a:t>
            </a:r>
            <a:r>
              <a:rPr lang="en" sz="1500"/>
              <a:t> in </a:t>
            </a:r>
            <a:r>
              <a:rPr lang="en" sz="1500"/>
              <a:t>general</a:t>
            </a:r>
            <a:r>
              <a:rPr lang="en" sz="1500"/>
              <a:t>.</a:t>
            </a:r>
            <a:endParaRPr sz="1500"/>
          </a:p>
        </p:txBody>
      </p:sp>
      <p:pic>
        <p:nvPicPr>
          <p:cNvPr id="166" name="Google Shape;16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603" y="152400"/>
            <a:ext cx="3163582" cy="483870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7" name="Google Shape;167;p24"/>
          <p:cNvSpPr txBox="1"/>
          <p:nvPr/>
        </p:nvSpPr>
        <p:spPr>
          <a:xfrm>
            <a:off x="6565725" y="241075"/>
            <a:ext cx="2540100" cy="20550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One page of the October 29 1970 issue</a:t>
            </a:r>
            <a:r>
              <a:rPr lang="en"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 of the mainstream collage newspaper that mentions the vietnam war.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24"/>
          <p:cNvSpPr/>
          <p:nvPr/>
        </p:nvSpPr>
        <p:spPr>
          <a:xfrm rot="10800000">
            <a:off x="6565675" y="2296075"/>
            <a:ext cx="2250900" cy="9129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type="title"/>
          </p:nvPr>
        </p:nvSpPr>
        <p:spPr>
          <a:xfrm>
            <a:off x="84375" y="7839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Counterpoint newspaper</a:t>
            </a:r>
            <a:endParaRPr/>
          </a:p>
        </p:txBody>
      </p:sp>
      <p:sp>
        <p:nvSpPr>
          <p:cNvPr id="174" name="Google Shape;174;p25"/>
          <p:cNvSpPr txBox="1"/>
          <p:nvPr>
            <p:ph idx="1" type="body"/>
          </p:nvPr>
        </p:nvSpPr>
        <p:spPr>
          <a:xfrm>
            <a:off x="84375" y="1832025"/>
            <a:ext cx="4387500" cy="3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Counterpoint is a counterculture political newspaper that started during the vietnam war era and acts as a history of protests and counter culture at uwsp in a way.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Ran from 1968-1970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19 documented issues in the archives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Each issue talks about something counter culture related, but it features some local politIcs as well.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very first issue has mentions of the vietnam war.</a:t>
            </a:r>
            <a:endParaRPr/>
          </a:p>
        </p:txBody>
      </p:sp>
      <p:sp>
        <p:nvSpPr>
          <p:cNvPr id="175" name="Google Shape;175;p25"/>
          <p:cNvSpPr txBox="1"/>
          <p:nvPr>
            <p:ph idx="2" type="body"/>
          </p:nvPr>
        </p:nvSpPr>
        <p:spPr>
          <a:xfrm>
            <a:off x="4694250" y="1832075"/>
            <a:ext cx="4387500" cy="3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answers the question of why at UWSP. There was a existing counter culture here evident though the pictures of protests and this newspaper.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These newspapers cover everything and anything counterculture and non-mainstream related. So an easier way to examine how these topics of focus changed over time is by looking at the covers.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Some of the covers feature art, things related to politics, or even pictures of people.</a:t>
            </a:r>
            <a:endParaRPr/>
          </a:p>
        </p:txBody>
      </p:sp>
      <p:pic>
        <p:nvPicPr>
          <p:cNvPr id="176" name="Google Shape;176;p25"/>
          <p:cNvPicPr preferRelativeResize="0"/>
          <p:nvPr/>
        </p:nvPicPr>
        <p:blipFill rotWithShape="1">
          <a:blip r:embed="rId3">
            <a:alphaModFix/>
          </a:blip>
          <a:srcRect b="88563" l="23100" r="28532" t="0"/>
          <a:stretch/>
        </p:blipFill>
        <p:spPr>
          <a:xfrm>
            <a:off x="5508100" y="224400"/>
            <a:ext cx="3492274" cy="1245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/>
          <p:nvPr/>
        </p:nvSpPr>
        <p:spPr>
          <a:xfrm>
            <a:off x="120000" y="664500"/>
            <a:ext cx="8904000" cy="38145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26"/>
          <p:cNvSpPr txBox="1"/>
          <p:nvPr>
            <p:ph type="title"/>
          </p:nvPr>
        </p:nvSpPr>
        <p:spPr>
          <a:xfrm>
            <a:off x="708100" y="1663200"/>
            <a:ext cx="8217000" cy="181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680"/>
              <a:t>How the covers </a:t>
            </a:r>
            <a:r>
              <a:rPr b="1" lang="en" sz="5680"/>
              <a:t>changed</a:t>
            </a:r>
            <a:r>
              <a:rPr b="1" lang="en" sz="5680"/>
              <a:t> over time:</a:t>
            </a:r>
            <a:endParaRPr b="1" sz="568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25" y="358587"/>
            <a:ext cx="2934449" cy="442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0737" y="352325"/>
            <a:ext cx="2934451" cy="443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4250" y="365563"/>
            <a:ext cx="2934449" cy="4412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4249" y="363225"/>
            <a:ext cx="2934475" cy="4417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450" y="448962"/>
            <a:ext cx="2919726" cy="437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1675" y="448956"/>
            <a:ext cx="2919726" cy="4372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3900" y="448975"/>
            <a:ext cx="2896346" cy="437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00" y="437013"/>
            <a:ext cx="2922775" cy="435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5662" y="430963"/>
            <a:ext cx="2922775" cy="4371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8027" y="437023"/>
            <a:ext cx="2885324" cy="4359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50" y="368562"/>
            <a:ext cx="2923275" cy="440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9762" y="367035"/>
            <a:ext cx="2923275" cy="4409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3279" y="394725"/>
            <a:ext cx="2863200" cy="4354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75" y="384688"/>
            <a:ext cx="2881626" cy="4374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1949" y="384700"/>
            <a:ext cx="2920111" cy="4374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5200" y="377750"/>
            <a:ext cx="2881624" cy="4387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1949" y="364812"/>
            <a:ext cx="2920101" cy="4413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00" y="316636"/>
            <a:ext cx="3040300" cy="4569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3750" y="125546"/>
            <a:ext cx="3286487" cy="4952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2"/>
          <p:cNvPicPr preferRelativeResize="0"/>
          <p:nvPr/>
        </p:nvPicPr>
        <p:blipFill rotWithShape="1">
          <a:blip r:embed="rId4">
            <a:alphaModFix/>
          </a:blip>
          <a:srcRect b="34230" l="36278" r="38675" t="53932"/>
          <a:stretch/>
        </p:blipFill>
        <p:spPr>
          <a:xfrm>
            <a:off x="6601875" y="1716937"/>
            <a:ext cx="2484600" cy="1769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925" y="476163"/>
            <a:ext cx="2867526" cy="4311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2350" y="477726"/>
            <a:ext cx="2867526" cy="432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7775" y="476200"/>
            <a:ext cx="2867526" cy="432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2350" y="476175"/>
            <a:ext cx="2867525" cy="432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/>
          <p:nvPr>
            <p:ph type="title"/>
          </p:nvPr>
        </p:nvSpPr>
        <p:spPr>
          <a:xfrm>
            <a:off x="0" y="1783450"/>
            <a:ext cx="4716000" cy="1682400"/>
          </a:xfrm>
          <a:prstGeom prst="rect">
            <a:avLst/>
          </a:prstGeom>
          <a:solidFill>
            <a:srgbClr val="F3F3F3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0">
                <a:solidFill>
                  <a:schemeClr val="lt2"/>
                </a:solidFill>
              </a:rPr>
              <a:t>What do the covers tell us?</a:t>
            </a:r>
            <a:endParaRPr b="1" sz="5200">
              <a:solidFill>
                <a:schemeClr val="lt2"/>
              </a:solidFill>
            </a:endParaRPr>
          </a:p>
        </p:txBody>
      </p:sp>
      <p:sp>
        <p:nvSpPr>
          <p:cNvPr id="240" name="Google Shape;240;p34"/>
          <p:cNvSpPr txBox="1"/>
          <p:nvPr>
            <p:ph idx="2" type="body"/>
          </p:nvPr>
        </p:nvSpPr>
        <p:spPr>
          <a:xfrm>
            <a:off x="4866400" y="284700"/>
            <a:ext cx="4160100" cy="457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-Active political scene on campus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-Political statements, what they were trying to say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-Insight to the counterculture here (real images of people)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-Importance</a:t>
            </a:r>
            <a:r>
              <a:rPr lang="en"/>
              <a:t> of art in </a:t>
            </a:r>
            <a:r>
              <a:rPr lang="en"/>
              <a:t>movements, eye catching and bold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</a:t>
            </a:r>
            <a:r>
              <a:rPr lang="en"/>
              <a:t>Humor used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-C</a:t>
            </a:r>
            <a:r>
              <a:rPr lang="en"/>
              <a:t>reative</a:t>
            </a:r>
            <a:r>
              <a:rPr lang="en"/>
              <a:t> </a:t>
            </a:r>
            <a:r>
              <a:rPr lang="en"/>
              <a:t>individuals and how they aided the movement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-I</a:t>
            </a:r>
            <a:r>
              <a:rPr lang="en"/>
              <a:t>nsight</a:t>
            </a:r>
            <a:r>
              <a:rPr lang="en"/>
              <a:t> into the </a:t>
            </a:r>
            <a:r>
              <a:rPr lang="en"/>
              <a:t>contents</a:t>
            </a:r>
            <a:r>
              <a:rPr lang="en"/>
              <a:t> and topics </a:t>
            </a:r>
            <a:r>
              <a:rPr lang="en"/>
              <a:t>covered</a:t>
            </a:r>
            <a:endParaRPr/>
          </a:p>
        </p:txBody>
      </p:sp>
      <p:pic>
        <p:nvPicPr>
          <p:cNvPr id="241" name="Google Shape;24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179028" cy="1783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365091"/>
            <a:ext cx="1179025" cy="177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9027" y="0"/>
            <a:ext cx="1179026" cy="1792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58050" y="0"/>
            <a:ext cx="1179026" cy="1779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5600" y="-6625"/>
            <a:ext cx="1201952" cy="179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79025" y="3359475"/>
            <a:ext cx="1179025" cy="178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58049" y="3366546"/>
            <a:ext cx="1179025" cy="177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37075" y="3376300"/>
            <a:ext cx="1179024" cy="1772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/>
          <p:nvPr>
            <p:ph type="title"/>
          </p:nvPr>
        </p:nvSpPr>
        <p:spPr>
          <a:xfrm>
            <a:off x="100900" y="127475"/>
            <a:ext cx="9108300" cy="156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My sources- </a:t>
            </a:r>
            <a:r>
              <a:rPr lang="en" sz="4800"/>
              <a:t>Photo</a:t>
            </a:r>
            <a:r>
              <a:rPr lang="en" sz="4800"/>
              <a:t> D</a:t>
            </a:r>
            <a:r>
              <a:rPr lang="en" sz="4800"/>
              <a:t>atabases</a:t>
            </a:r>
            <a:r>
              <a:rPr lang="en" sz="4800"/>
              <a:t> and N</a:t>
            </a:r>
            <a:r>
              <a:rPr lang="en" sz="4800"/>
              <a:t>ewspapers</a:t>
            </a:r>
            <a:r>
              <a:rPr lang="en" sz="4800"/>
              <a:t> </a:t>
            </a:r>
            <a:endParaRPr sz="4800"/>
          </a:p>
        </p:txBody>
      </p:sp>
      <p:sp>
        <p:nvSpPr>
          <p:cNvPr id="254" name="Google Shape;254;p35"/>
          <p:cNvSpPr txBox="1"/>
          <p:nvPr>
            <p:ph idx="1" type="body"/>
          </p:nvPr>
        </p:nvSpPr>
        <p:spPr>
          <a:xfrm>
            <a:off x="65275" y="1687475"/>
            <a:ext cx="4406400" cy="34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Photo Databases:</a:t>
            </a:r>
            <a:endParaRPr b="1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National Archives.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U.S. National Archives and Records Administration, 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https://www.archives.gov/research/vietnam-war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(May 3, 2024).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of Wisconsin-Madison Libraries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2024. University of Wisconsin-Madison.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https://search.library.wisc.edu/search/digital?q=protest&amp;filter%5Bfacets%5D%5Bcollections_facet%7EHistory+of+UW-Stevens+Point+Collection%5D=yes</a:t>
            </a:r>
            <a:r>
              <a:rPr lang="e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(May 3, 2024).</a:t>
            </a:r>
            <a:r>
              <a:rPr lang="e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2424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UWSP Archives Digital Collection,</a:t>
            </a:r>
            <a:r>
              <a:rPr lang="en" sz="1200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en" sz="1200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Preservica</a:t>
            </a:r>
            <a:r>
              <a:rPr lang="en" sz="1200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, 2024. University of Wisconsin Stevens Point.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https://uwsp.access.preservica.com/?s=vietnam&amp;parenthierarchy=SO_53f43029-1f50-4296-b1e6-8f0799d53ff7</a:t>
            </a:r>
            <a:r>
              <a:rPr lang="e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(May 3, 2024).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5"/>
          <p:cNvSpPr txBox="1"/>
          <p:nvPr>
            <p:ph idx="2" type="body"/>
          </p:nvPr>
        </p:nvSpPr>
        <p:spPr>
          <a:xfrm>
            <a:off x="4694250" y="1687375"/>
            <a:ext cx="4370700" cy="34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Newspapers:</a:t>
            </a:r>
            <a:endParaRPr b="1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Pointer.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 scan. University of Stevens Point, October 29 1970. UWSP Archives- The Pointer. </a:t>
            </a:r>
            <a:r>
              <a:rPr lang="en" sz="12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https://epapers.uwsp.edu/pointers/1970/1970Oct29.pdf</a:t>
            </a:r>
            <a:r>
              <a:rPr lang="e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200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(May 3, 2024)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UWSP Archives Digital Collection- Counterpoint, 1968-1970, 2024. Preservica, </a:t>
            </a:r>
            <a:r>
              <a:rPr lang="en" sz="1200">
                <a:solidFill>
                  <a:srgbClr val="242424"/>
                </a:solidFill>
                <a:latin typeface="Arial"/>
                <a:ea typeface="Arial"/>
                <a:cs typeface="Arial"/>
                <a:sym typeface="Arial"/>
              </a:rPr>
              <a:t>University of Wisconsin Stevens Point. </a:t>
            </a:r>
            <a:r>
              <a:rPr lang="en" sz="12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https://uwsp.access.preservica.com/uncategorized/SO_aad34019-4e31-4ed0-b355-08a36ca6040a/</a:t>
            </a:r>
            <a:r>
              <a:rPr lang="e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(May 3, 2024).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type="title"/>
          </p:nvPr>
        </p:nvSpPr>
        <p:spPr>
          <a:xfrm>
            <a:off x="109800" y="183950"/>
            <a:ext cx="3632100" cy="150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My sources- Books</a:t>
            </a:r>
            <a:endParaRPr sz="4800"/>
          </a:p>
        </p:txBody>
      </p:sp>
      <p:sp>
        <p:nvSpPr>
          <p:cNvPr id="261" name="Google Shape;261;p36"/>
          <p:cNvSpPr txBox="1"/>
          <p:nvPr>
            <p:ph idx="1" type="body"/>
          </p:nvPr>
        </p:nvSpPr>
        <p:spPr>
          <a:xfrm>
            <a:off x="109800" y="1794200"/>
            <a:ext cx="4462200" cy="34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Justus F. Paul, </a:t>
            </a:r>
            <a:r>
              <a:rPr i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“The World Is Ours” </a:t>
            </a: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(Stevens Point Wisconsin: Foundation Press, Inc. ,1994).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Kathlyn Gay and Martin Gay, </a:t>
            </a:r>
            <a:r>
              <a:rPr i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Vietnam War - Voices From The Past </a:t>
            </a: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(Brookfield CT: Twenty-First Century Books, 1969).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Kenneth J. Heineman, </a:t>
            </a:r>
            <a:r>
              <a:rPr i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Campus Wars - The Peace Movement at American State Universities in the Vietnam Era </a:t>
            </a: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(New York and London: New York University Press, 1993).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Scott Marquette, </a:t>
            </a:r>
            <a:r>
              <a:rPr i="1"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Vietnam War - America at War </a:t>
            </a:r>
            <a:r>
              <a:rPr lang="en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(USA: Rourke Publishing LLC, 2003).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62" name="Google Shape;26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6375" y="2611635"/>
            <a:ext cx="1662076" cy="2491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6375" y="53625"/>
            <a:ext cx="1662075" cy="251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6"/>
          <p:cNvPicPr preferRelativeResize="0"/>
          <p:nvPr/>
        </p:nvPicPr>
        <p:blipFill rotWithShape="1">
          <a:blip r:embed="rId5">
            <a:alphaModFix/>
          </a:blip>
          <a:srcRect b="11526" l="19304" r="18859" t="11116"/>
          <a:stretch/>
        </p:blipFill>
        <p:spPr>
          <a:xfrm>
            <a:off x="6802763" y="2571750"/>
            <a:ext cx="2055496" cy="2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30875" y="53628"/>
            <a:ext cx="1799264" cy="2518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